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3BF18-561B-4531-91AC-8C867B801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A41ADD-1219-4F9D-B86D-6254A5DEE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B0B753-E739-43D0-9A5A-C7BD2281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A1659-7074-4AF2-B1F8-D779ECA73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688654-23EE-4CD4-A9B1-B70E042B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55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6A6048-45B1-4EAE-A666-CB1F524F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4F07AA-6B03-4357-A340-8BD8CD794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B9F77C-FCC1-4457-A0A3-C9C118D96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9BC2AD-E12F-49A7-96F0-F46A7AD8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84B887-9773-461A-9A68-FCB331A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56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7EF34EA-7799-4CDD-8F4C-D87EAA72D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D05BFD-D5C4-4D26-B5B1-BDE75F8FC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CC6B04-F914-4953-A62A-256DB0D1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CA1C77-CF5F-47D9-9441-8616D0795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3B8BD8-9D3E-491B-91CB-4E5350500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4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27B829-23EB-4462-A1F7-8F2D8333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DBE67B-6F6B-4F4F-B0D9-277BA8E72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C3A922-B857-4284-920D-9442B69A5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9AF1F9-ECA0-403D-8BE8-641202CC5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7A15F9-2C74-4A1E-A4BD-81D44A79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28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1ADEDB-BA1B-486C-A428-96BD6021F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CA4B2B-3516-4A0E-9AE3-B49A67B33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C07FC9-DE1A-4D11-9907-DAA6BF703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42C4F-2245-4FF0-8E4A-9DCC19EFC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9F947D-D36A-44CE-A573-5721E49A1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2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9C56D3-70E5-442B-82DD-5646342C0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7C1268-382D-48EE-A1E9-7508912416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6CB93F-52E3-45F7-8FAA-A5CF50BD6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FDFE00-4DFB-4ADC-85B5-3F0A14085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4B5B45-EA35-42B0-8048-8AF6D0B0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47F023-D323-4A5D-A3FB-74E1CED3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410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8E39E2-09F8-4AFF-8DC6-D47058166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3A0736-3ECF-4AA5-9753-CA4F62D62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756EC0-714E-4ED4-8F4B-89B7CC321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61BFE4-2D62-4144-9EE7-7F9FEAA2BC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01A16B-08A6-496C-991D-42959FCD0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C759E08-D561-4FEB-9B6E-9D59263D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6CDB65-15D9-4085-B710-604E4539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B1DA409-B29D-42CE-8B4E-CF1A1638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25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FE50C1-25E7-45BB-8040-D96987DB7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365485F-164D-45F4-8C51-D21301D9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3312CD-DE88-4298-B4B5-2F75B2F85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0C8B1C-B215-426A-BFF6-CF89260F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90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0F23ED-F9CC-4863-8469-E5764DE8C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40FE3F4-AFAB-4DAB-A984-EE8D9B483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AA9489-786E-4055-82DC-20FB037C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9D485C-F51D-4DCC-A4C1-93A6E3D15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DF232D-DEEB-4D10-AFAD-94F4C0E2B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9B6BE5-4C5B-410C-B20E-8CC31C6B6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B1A22C-EF99-486E-82BB-B43C254C2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06416B-44BF-4367-8326-A0565F4C6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9CA8E5-FDE6-4B7B-91A7-E9F4810E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2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22F16D-B8FE-467C-B34F-87F86478A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B3A3A6-C169-4394-B878-BECE742C5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AF16D7-DA00-4412-B95F-321AD2A1A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B3DE46-E61E-4511-8BEC-5E0D10881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305255-7040-405A-87E8-0389AC557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3F8E55-9C72-43A5-8A88-1AAF2F5E2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18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951ED9E-20D5-4E11-8BBD-15A7EA2E8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4F2953-1C6E-4C2B-AB97-F07F56DD7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763AB1-FD3E-4B06-BEFB-A4CAD1403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7A5B-6964-4A50-9026-B6C4228B40AA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5AF97A-C609-44DA-85E9-69C06EF65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BD8710-2BCA-4AEC-BD6A-07813E139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55BC2-7146-4520-BEA5-542C8D6303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83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5615D8-88FE-4EBE-B33A-F63F9860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302"/>
            <a:ext cx="10515600" cy="1325563"/>
          </a:xfrm>
        </p:spPr>
        <p:txBody>
          <a:bodyPr>
            <a:normAutofit/>
          </a:bodyPr>
          <a:lstStyle/>
          <a:p>
            <a:r>
              <a:rPr kumimoji="1" lang="en-US" altLang="ja-JP" sz="4000" b="1" dirty="0"/>
              <a:t>R</a:t>
            </a:r>
            <a:r>
              <a:rPr kumimoji="1" lang="ja-JP" altLang="en-US" sz="4000" b="1" dirty="0"/>
              <a:t>６年度 </a:t>
            </a:r>
            <a:r>
              <a:rPr kumimoji="1" lang="ja-JP" altLang="en-US" sz="2400" b="1" dirty="0"/>
              <a:t>（</a:t>
            </a:r>
            <a:r>
              <a:rPr lang="ja-JP" altLang="en-US" sz="2400" b="1" dirty="0"/>
              <a:t>社会人対象）</a:t>
            </a:r>
            <a:r>
              <a:rPr kumimoji="1" lang="ja-JP" altLang="en-US" sz="2400" b="1" dirty="0"/>
              <a:t>新規就農支援研修生</a:t>
            </a:r>
            <a:br>
              <a:rPr kumimoji="1" lang="en-US" altLang="ja-JP" sz="4000" b="1" dirty="0"/>
            </a:br>
            <a:r>
              <a:rPr kumimoji="1" lang="ja-JP" altLang="en-US" sz="4000" b="1" dirty="0"/>
              <a:t>熊本県立農業大学校研修生募集スケジュール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31F8083-C0BC-4310-A8F2-4B7AA0050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6845E29-AED4-4013-9051-7BC413576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529178"/>
              </p:ext>
            </p:extLst>
          </p:nvPr>
        </p:nvGraphicFramePr>
        <p:xfrm>
          <a:off x="979052" y="1586164"/>
          <a:ext cx="10256984" cy="47730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23821">
                  <a:extLst>
                    <a:ext uri="{9D8B030D-6E8A-4147-A177-3AD203B41FA5}">
                      <a16:colId xmlns:a16="http://schemas.microsoft.com/office/drawing/2014/main" val="2853862674"/>
                    </a:ext>
                  </a:extLst>
                </a:gridCol>
                <a:gridCol w="1340425">
                  <a:extLst>
                    <a:ext uri="{9D8B030D-6E8A-4147-A177-3AD203B41FA5}">
                      <a16:colId xmlns:a16="http://schemas.microsoft.com/office/drawing/2014/main" val="4235908245"/>
                    </a:ext>
                  </a:extLst>
                </a:gridCol>
                <a:gridCol w="1282123">
                  <a:extLst>
                    <a:ext uri="{9D8B030D-6E8A-4147-A177-3AD203B41FA5}">
                      <a16:colId xmlns:a16="http://schemas.microsoft.com/office/drawing/2014/main" val="3412282303"/>
                    </a:ext>
                  </a:extLst>
                </a:gridCol>
                <a:gridCol w="1215161">
                  <a:extLst>
                    <a:ext uri="{9D8B030D-6E8A-4147-A177-3AD203B41FA5}">
                      <a16:colId xmlns:a16="http://schemas.microsoft.com/office/drawing/2014/main" val="2388157062"/>
                    </a:ext>
                  </a:extLst>
                </a:gridCol>
                <a:gridCol w="1349085">
                  <a:extLst>
                    <a:ext uri="{9D8B030D-6E8A-4147-A177-3AD203B41FA5}">
                      <a16:colId xmlns:a16="http://schemas.microsoft.com/office/drawing/2014/main" val="3312397589"/>
                    </a:ext>
                  </a:extLst>
                </a:gridCol>
                <a:gridCol w="1282123">
                  <a:extLst>
                    <a:ext uri="{9D8B030D-6E8A-4147-A177-3AD203B41FA5}">
                      <a16:colId xmlns:a16="http://schemas.microsoft.com/office/drawing/2014/main" val="1175740042"/>
                    </a:ext>
                  </a:extLst>
                </a:gridCol>
                <a:gridCol w="1282123">
                  <a:extLst>
                    <a:ext uri="{9D8B030D-6E8A-4147-A177-3AD203B41FA5}">
                      <a16:colId xmlns:a16="http://schemas.microsoft.com/office/drawing/2014/main" val="1559113319"/>
                    </a:ext>
                  </a:extLst>
                </a:gridCol>
                <a:gridCol w="1282123">
                  <a:extLst>
                    <a:ext uri="{9D8B030D-6E8A-4147-A177-3AD203B41FA5}">
                      <a16:colId xmlns:a16="http://schemas.microsoft.com/office/drawing/2014/main" val="1335061630"/>
                    </a:ext>
                  </a:extLst>
                </a:gridCol>
              </a:tblGrid>
              <a:tr h="108191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</a:t>
                      </a:r>
                      <a:r>
                        <a:rPr kumimoji="1" lang="en-US" altLang="ja-JP" dirty="0"/>
                        <a:t>9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11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12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</a:t>
                      </a:r>
                      <a:r>
                        <a:rPr kumimoji="1" lang="ja-JP" altLang="en-US" dirty="0"/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R4</a:t>
                      </a:r>
                      <a:r>
                        <a:rPr kumimoji="1" lang="ja-JP" altLang="en-US" dirty="0"/>
                        <a:t>年度</a:t>
                      </a:r>
                      <a:br>
                        <a:rPr kumimoji="1" lang="en-US" altLang="ja-JP" dirty="0"/>
                      </a:br>
                      <a:r>
                        <a:rPr kumimoji="1" lang="en-US" altLang="ja-JP" dirty="0"/>
                        <a:t> 4</a:t>
                      </a:r>
                      <a:r>
                        <a:rPr kumimoji="1" lang="ja-JP" altLang="en-US" dirty="0"/>
                        <a:t>月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>
                          <a:solidFill>
                            <a:srgbClr val="FFFF00"/>
                          </a:solidFill>
                        </a:rPr>
                        <a:t>研修開始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510296"/>
                  </a:ext>
                </a:extLst>
              </a:tr>
              <a:tr h="922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035392"/>
                  </a:ext>
                </a:extLst>
              </a:tr>
              <a:tr h="922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989868"/>
                  </a:ext>
                </a:extLst>
              </a:tr>
              <a:tr h="92279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846070"/>
                  </a:ext>
                </a:extLst>
              </a:tr>
              <a:tr h="92279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666368"/>
                  </a:ext>
                </a:extLst>
              </a:tr>
            </a:tbl>
          </a:graphicData>
        </a:graphic>
      </p:graphicFrame>
      <p:sp>
        <p:nvSpPr>
          <p:cNvPr id="6" name="矢印: ストライプ 5">
            <a:extLst>
              <a:ext uri="{FF2B5EF4-FFF2-40B4-BE49-F238E27FC236}">
                <a16:creationId xmlns:a16="http://schemas.microsoft.com/office/drawing/2014/main" id="{E6E505FD-4B29-4C87-A6CA-F1BC58E5E10A}"/>
              </a:ext>
            </a:extLst>
          </p:cNvPr>
          <p:cNvSpPr/>
          <p:nvPr/>
        </p:nvSpPr>
        <p:spPr>
          <a:xfrm>
            <a:off x="1726049" y="4477050"/>
            <a:ext cx="1773382" cy="517273"/>
          </a:xfrm>
          <a:prstGeom prst="strip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15AB47B-D9F4-4F90-98D4-552D18DED17A}"/>
              </a:ext>
            </a:extLst>
          </p:cNvPr>
          <p:cNvSpPr txBox="1"/>
          <p:nvPr/>
        </p:nvSpPr>
        <p:spPr>
          <a:xfrm>
            <a:off x="1373331" y="4902504"/>
            <a:ext cx="23518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1400" b="1" dirty="0">
                <a:highlight>
                  <a:srgbClr val="FFFF00"/>
                </a:highlight>
              </a:rPr>
              <a:t>前期募集期間</a:t>
            </a:r>
            <a:endParaRPr lang="en-US" altLang="ja-JP" sz="1400" b="1" dirty="0">
              <a:highlight>
                <a:srgbClr val="FFFF00"/>
              </a:highlight>
            </a:endParaRPr>
          </a:p>
          <a:p>
            <a:pPr lvl="1"/>
            <a:r>
              <a:rPr kumimoji="1" lang="en-US" altLang="ja-JP" sz="1100" b="1" dirty="0"/>
              <a:t>9</a:t>
            </a:r>
            <a:r>
              <a:rPr kumimoji="1" lang="ja-JP" altLang="en-US" sz="1100" b="1" dirty="0"/>
              <a:t>／</a:t>
            </a:r>
            <a:r>
              <a:rPr lang="en-US" altLang="ja-JP" sz="1100" b="1" dirty="0"/>
              <a:t>11</a:t>
            </a:r>
            <a:r>
              <a:rPr kumimoji="1" lang="ja-JP" altLang="en-US" sz="1100" b="1" dirty="0"/>
              <a:t>～</a:t>
            </a:r>
            <a:r>
              <a:rPr lang="en-US" altLang="ja-JP" sz="1100" b="1" dirty="0"/>
              <a:t>11</a:t>
            </a:r>
            <a:r>
              <a:rPr kumimoji="1" lang="ja-JP" altLang="en-US" sz="1100" b="1" dirty="0"/>
              <a:t>／</a:t>
            </a:r>
            <a:r>
              <a:rPr lang="en-US" altLang="ja-JP" sz="1100" b="1" dirty="0"/>
              <a:t>2</a:t>
            </a:r>
            <a:r>
              <a:rPr kumimoji="1" lang="ja-JP" altLang="en-US" sz="1100" b="1" dirty="0"/>
              <a:t>（</a:t>
            </a:r>
            <a:r>
              <a:rPr lang="ja-JP" altLang="en-US" sz="1100" b="1" dirty="0"/>
              <a:t>月</a:t>
            </a:r>
            <a:r>
              <a:rPr kumimoji="1" lang="ja-JP" altLang="en-US" sz="1100" b="1" dirty="0"/>
              <a:t>）必着</a:t>
            </a:r>
          </a:p>
        </p:txBody>
      </p:sp>
      <p:sp>
        <p:nvSpPr>
          <p:cNvPr id="8" name="星: 5 pt 7">
            <a:extLst>
              <a:ext uri="{FF2B5EF4-FFF2-40B4-BE49-F238E27FC236}">
                <a16:creationId xmlns:a16="http://schemas.microsoft.com/office/drawing/2014/main" id="{E861AB0B-B0A8-4036-A042-63642654E69A}"/>
              </a:ext>
            </a:extLst>
          </p:cNvPr>
          <p:cNvSpPr/>
          <p:nvPr/>
        </p:nvSpPr>
        <p:spPr>
          <a:xfrm>
            <a:off x="3958936" y="3671455"/>
            <a:ext cx="221673" cy="180109"/>
          </a:xfrm>
          <a:prstGeom prst="star5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4735CDC-E070-4226-9581-766CD29094D7}"/>
              </a:ext>
            </a:extLst>
          </p:cNvPr>
          <p:cNvSpPr txBox="1"/>
          <p:nvPr/>
        </p:nvSpPr>
        <p:spPr>
          <a:xfrm>
            <a:off x="3491346" y="3862086"/>
            <a:ext cx="21197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前期面接日</a:t>
            </a:r>
            <a:br>
              <a:rPr kumimoji="1" lang="en-US" altLang="ja-JP" sz="1400" b="1" dirty="0"/>
            </a:br>
            <a:r>
              <a:rPr kumimoji="1" lang="en-US" altLang="ja-JP" sz="1400" dirty="0"/>
              <a:t>11</a:t>
            </a:r>
            <a:r>
              <a:rPr kumimoji="1" lang="ja-JP" altLang="en-US" sz="1400" dirty="0"/>
              <a:t>／</a:t>
            </a:r>
            <a:r>
              <a:rPr kumimoji="1" lang="en-US" altLang="ja-JP" sz="1400" dirty="0"/>
              <a:t>16</a:t>
            </a:r>
            <a:r>
              <a:rPr kumimoji="1" lang="ja-JP" altLang="en-US" sz="1400" dirty="0"/>
              <a:t>（</a:t>
            </a:r>
            <a:r>
              <a:rPr lang="ja-JP" altLang="en-US" sz="1400" dirty="0"/>
              <a:t>木</a:t>
            </a:r>
            <a:r>
              <a:rPr kumimoji="1" lang="ja-JP" altLang="en-US" sz="1400" dirty="0"/>
              <a:t>）</a:t>
            </a:r>
            <a:br>
              <a:rPr kumimoji="1" lang="en-US" altLang="ja-JP" sz="1400" dirty="0"/>
            </a:br>
            <a:r>
              <a:rPr kumimoji="1" lang="en-US" altLang="ja-JP" sz="1400" dirty="0"/>
              <a:t>11</a:t>
            </a:r>
            <a:r>
              <a:rPr kumimoji="1" lang="ja-JP" altLang="en-US" sz="1400" dirty="0"/>
              <a:t>／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（</a:t>
            </a:r>
            <a:r>
              <a:rPr lang="ja-JP" altLang="en-US" sz="1400" dirty="0"/>
              <a:t>金</a:t>
            </a:r>
            <a:r>
              <a:rPr kumimoji="1" lang="ja-JP" altLang="en-US" sz="1400" dirty="0"/>
              <a:t>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A043E08-B56B-4348-8617-1BD0E7D9EA24}"/>
              </a:ext>
            </a:extLst>
          </p:cNvPr>
          <p:cNvSpPr/>
          <p:nvPr/>
        </p:nvSpPr>
        <p:spPr>
          <a:xfrm>
            <a:off x="2424545" y="2715626"/>
            <a:ext cx="124691" cy="1108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6F403DA-C810-4A6B-9774-A0A3B5A4025A}"/>
              </a:ext>
            </a:extLst>
          </p:cNvPr>
          <p:cNvSpPr txBox="1"/>
          <p:nvPr/>
        </p:nvSpPr>
        <p:spPr>
          <a:xfrm>
            <a:off x="2059707" y="3290500"/>
            <a:ext cx="3426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highlight>
                  <a:srgbClr val="FFFF00"/>
                </a:highlight>
              </a:rPr>
              <a:t>オープンキャンパス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092AF74-4634-47CA-AAD0-8C80FC7F1AE6}"/>
              </a:ext>
            </a:extLst>
          </p:cNvPr>
          <p:cNvSpPr txBox="1"/>
          <p:nvPr/>
        </p:nvSpPr>
        <p:spPr>
          <a:xfrm>
            <a:off x="2604655" y="2680894"/>
            <a:ext cx="269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10</a:t>
            </a:r>
            <a:r>
              <a:rPr kumimoji="1" lang="ja-JP" altLang="en-US" sz="1200" b="1" dirty="0"/>
              <a:t>／</a:t>
            </a:r>
            <a:r>
              <a:rPr lang="en-US" altLang="ja-JP" sz="1200" b="1" dirty="0"/>
              <a:t>1</a:t>
            </a:r>
            <a:r>
              <a:rPr kumimoji="1" lang="ja-JP" altLang="en-US" sz="1200" b="1" dirty="0"/>
              <a:t>（日）</a:t>
            </a:r>
            <a:br>
              <a:rPr kumimoji="1" lang="en-US" altLang="ja-JP" sz="1200" b="1" dirty="0"/>
            </a:br>
            <a:endParaRPr kumimoji="1" lang="ja-JP" altLang="en-US" sz="1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41F26EC-1D94-4CC9-9247-55BD3651EE07}"/>
              </a:ext>
            </a:extLst>
          </p:cNvPr>
          <p:cNvSpPr txBox="1"/>
          <p:nvPr/>
        </p:nvSpPr>
        <p:spPr>
          <a:xfrm>
            <a:off x="2910612" y="2947158"/>
            <a:ext cx="2697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10</a:t>
            </a:r>
            <a:r>
              <a:rPr kumimoji="1" lang="ja-JP" altLang="en-US" sz="1200" b="1" dirty="0"/>
              <a:t>／</a:t>
            </a:r>
            <a:r>
              <a:rPr lang="en-US" altLang="ja-JP" sz="1200" b="1" dirty="0"/>
              <a:t>14</a:t>
            </a:r>
            <a:r>
              <a:rPr kumimoji="1" lang="ja-JP" altLang="en-US" sz="1200" b="1" dirty="0"/>
              <a:t>（土）</a:t>
            </a:r>
            <a:br>
              <a:rPr kumimoji="1" lang="en-US" altLang="ja-JP" sz="1200" b="1" dirty="0"/>
            </a:br>
            <a:endParaRPr kumimoji="1" lang="ja-JP" altLang="en-US" sz="1200" b="1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3F8F9FB-75EE-4F04-9D3B-CE9A3B7B24E0}"/>
              </a:ext>
            </a:extLst>
          </p:cNvPr>
          <p:cNvSpPr/>
          <p:nvPr/>
        </p:nvSpPr>
        <p:spPr>
          <a:xfrm>
            <a:off x="2827485" y="3021903"/>
            <a:ext cx="124691" cy="1108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2771708-CE0D-4EEB-998B-9DC974329990}"/>
              </a:ext>
            </a:extLst>
          </p:cNvPr>
          <p:cNvSpPr txBox="1"/>
          <p:nvPr/>
        </p:nvSpPr>
        <p:spPr>
          <a:xfrm flipH="1">
            <a:off x="4765496" y="3804228"/>
            <a:ext cx="4484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/>
              <a:t>合格発表</a:t>
            </a:r>
            <a:endParaRPr kumimoji="1" lang="ja-JP" altLang="en-US" sz="11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06FEC60-7F6B-4ACC-B0A2-3C0C36C613D1}"/>
              </a:ext>
            </a:extLst>
          </p:cNvPr>
          <p:cNvSpPr txBox="1"/>
          <p:nvPr/>
        </p:nvSpPr>
        <p:spPr>
          <a:xfrm>
            <a:off x="4675910" y="3621914"/>
            <a:ext cx="10760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12</a:t>
            </a:r>
            <a:r>
              <a:rPr lang="ja-JP" altLang="en-US" sz="1050" b="1" dirty="0"/>
              <a:t>／</a:t>
            </a:r>
            <a:r>
              <a:rPr lang="en-US" altLang="ja-JP" sz="1050" b="1" dirty="0"/>
              <a:t>6</a:t>
            </a:r>
            <a:endParaRPr kumimoji="1" lang="ja-JP" altLang="en-US" sz="105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75DAC75-0A0E-400C-8AB0-360C3AC05F6F}"/>
              </a:ext>
            </a:extLst>
          </p:cNvPr>
          <p:cNvSpPr txBox="1"/>
          <p:nvPr/>
        </p:nvSpPr>
        <p:spPr>
          <a:xfrm>
            <a:off x="7376388" y="3845854"/>
            <a:ext cx="21197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後</a:t>
            </a:r>
            <a:r>
              <a:rPr kumimoji="1" lang="ja-JP" altLang="en-US" sz="1400" b="1" dirty="0"/>
              <a:t>期面接日</a:t>
            </a:r>
            <a:br>
              <a:rPr kumimoji="1" lang="en-US" altLang="ja-JP" sz="1400" b="1" dirty="0"/>
            </a:br>
            <a:r>
              <a:rPr kumimoji="1" lang="ja-JP" altLang="en-US" sz="1400" dirty="0"/>
              <a:t>２</a:t>
            </a:r>
            <a:r>
              <a:rPr lang="ja-JP" altLang="en-US" sz="1400" b="1" dirty="0"/>
              <a:t>／</a:t>
            </a:r>
            <a:r>
              <a:rPr kumimoji="1" lang="en-US" altLang="ja-JP" sz="1400" dirty="0"/>
              <a:t>14</a:t>
            </a:r>
            <a:r>
              <a:rPr kumimoji="1" lang="ja-JP" altLang="en-US" sz="1400" dirty="0"/>
              <a:t>（水）</a:t>
            </a:r>
            <a:br>
              <a:rPr kumimoji="1" lang="en-US" altLang="ja-JP" sz="1400" dirty="0"/>
            </a:br>
            <a:r>
              <a:rPr kumimoji="1" lang="en-US" altLang="ja-JP" sz="1400" dirty="0"/>
              <a:t> 2</a:t>
            </a:r>
            <a:r>
              <a:rPr kumimoji="1" lang="ja-JP" altLang="en-US" sz="1400" dirty="0"/>
              <a:t>／</a:t>
            </a:r>
            <a:r>
              <a:rPr kumimoji="1" lang="en-US" altLang="ja-JP" sz="1400" dirty="0"/>
              <a:t>15</a:t>
            </a:r>
            <a:r>
              <a:rPr kumimoji="1" lang="ja-JP" altLang="en-US" sz="1400" dirty="0"/>
              <a:t>（木）</a:t>
            </a:r>
          </a:p>
        </p:txBody>
      </p:sp>
      <p:sp>
        <p:nvSpPr>
          <p:cNvPr id="19" name="星: 5 pt 18">
            <a:extLst>
              <a:ext uri="{FF2B5EF4-FFF2-40B4-BE49-F238E27FC236}">
                <a16:creationId xmlns:a16="http://schemas.microsoft.com/office/drawing/2014/main" id="{EB3B2D20-C1DC-4B71-A132-478B734896B6}"/>
              </a:ext>
            </a:extLst>
          </p:cNvPr>
          <p:cNvSpPr/>
          <p:nvPr/>
        </p:nvSpPr>
        <p:spPr>
          <a:xfrm>
            <a:off x="7768936" y="3632277"/>
            <a:ext cx="221673" cy="180109"/>
          </a:xfrm>
          <a:prstGeom prst="star5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1AF65A4-5146-4608-B27C-E49F645933EA}"/>
              </a:ext>
            </a:extLst>
          </p:cNvPr>
          <p:cNvSpPr txBox="1"/>
          <p:nvPr/>
        </p:nvSpPr>
        <p:spPr>
          <a:xfrm>
            <a:off x="8590975" y="3621914"/>
            <a:ext cx="107603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3</a:t>
            </a:r>
            <a:r>
              <a:rPr lang="ja-JP" altLang="en-US" sz="1050" b="1" dirty="0"/>
              <a:t>／</a:t>
            </a:r>
            <a:r>
              <a:rPr lang="en-US" altLang="ja-JP" sz="1050" b="1" dirty="0"/>
              <a:t>1</a:t>
            </a:r>
            <a:endParaRPr kumimoji="1" lang="ja-JP" altLang="en-US" sz="105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626FAEE-C22D-44D9-A461-9D61FD4BEDA8}"/>
              </a:ext>
            </a:extLst>
          </p:cNvPr>
          <p:cNvSpPr txBox="1"/>
          <p:nvPr/>
        </p:nvSpPr>
        <p:spPr>
          <a:xfrm flipH="1">
            <a:off x="8647945" y="3812386"/>
            <a:ext cx="4484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/>
              <a:t>合格発表</a:t>
            </a:r>
            <a:endParaRPr kumimoji="1" lang="ja-JP" altLang="en-US" sz="1100" b="1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49C65F8-C31A-443D-824F-A5422794E0AA}"/>
              </a:ext>
            </a:extLst>
          </p:cNvPr>
          <p:cNvSpPr txBox="1"/>
          <p:nvPr/>
        </p:nvSpPr>
        <p:spPr>
          <a:xfrm>
            <a:off x="1595004" y="5462385"/>
            <a:ext cx="2585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[</a:t>
            </a:r>
            <a:r>
              <a:rPr kumimoji="1" lang="ja-JP" altLang="en-US" sz="1600" dirty="0"/>
              <a:t>前期募集</a:t>
            </a:r>
            <a:r>
              <a:rPr kumimoji="1" lang="en-US" altLang="ja-JP" sz="1600" dirty="0"/>
              <a:t>]</a:t>
            </a:r>
            <a:br>
              <a:rPr kumimoji="1" lang="en-US" altLang="ja-JP" sz="1600" dirty="0"/>
            </a:br>
            <a:r>
              <a:rPr kumimoji="1" lang="ja-JP" altLang="en-US" sz="1600" dirty="0"/>
              <a:t>プロ経営者コース</a:t>
            </a:r>
            <a:r>
              <a:rPr kumimoji="1" lang="en-US" altLang="ja-JP" sz="1600" dirty="0"/>
              <a:t>10</a:t>
            </a:r>
            <a:r>
              <a:rPr kumimoji="1" lang="ja-JP" altLang="en-US" sz="1600" dirty="0"/>
              <a:t>名</a:t>
            </a:r>
            <a:br>
              <a:rPr kumimoji="1" lang="en-US" altLang="ja-JP" sz="1600" dirty="0"/>
            </a:br>
            <a:r>
              <a:rPr kumimoji="1" lang="ja-JP" altLang="en-US" sz="1600" dirty="0"/>
              <a:t>実践農業コース</a:t>
            </a:r>
            <a:r>
              <a:rPr kumimoji="1" lang="en-US" altLang="ja-JP" sz="1600" dirty="0"/>
              <a:t>25</a:t>
            </a:r>
            <a:r>
              <a:rPr kumimoji="1" lang="ja-JP" altLang="en-US" sz="1600" dirty="0"/>
              <a:t>名程度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1EFEE7F-7556-445B-A53E-79A366530ACC}"/>
              </a:ext>
            </a:extLst>
          </p:cNvPr>
          <p:cNvSpPr txBox="1"/>
          <p:nvPr/>
        </p:nvSpPr>
        <p:spPr>
          <a:xfrm>
            <a:off x="6005370" y="5437102"/>
            <a:ext cx="5105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[</a:t>
            </a:r>
            <a:r>
              <a:rPr lang="ja-JP" altLang="en-US" sz="1600" dirty="0"/>
              <a:t>後期</a:t>
            </a:r>
            <a:r>
              <a:rPr kumimoji="1" lang="ja-JP" altLang="en-US" sz="1600" dirty="0"/>
              <a:t>期募集</a:t>
            </a:r>
            <a:r>
              <a:rPr kumimoji="1" lang="en-US" altLang="ja-JP" sz="1600" dirty="0"/>
              <a:t>]</a:t>
            </a:r>
            <a:br>
              <a:rPr kumimoji="1" lang="en-US" altLang="ja-JP" sz="1600" dirty="0"/>
            </a:br>
            <a:r>
              <a:rPr kumimoji="1" lang="ja-JP" altLang="en-US" sz="1600" dirty="0"/>
              <a:t>プロ経営者コー</a:t>
            </a:r>
            <a:r>
              <a:rPr lang="ja-JP" altLang="en-US" sz="1600" dirty="0"/>
              <a:t>ス（前期募集の残枠、若干名）</a:t>
            </a:r>
            <a:br>
              <a:rPr kumimoji="1" lang="en-US" altLang="ja-JP" sz="1600" dirty="0"/>
            </a:br>
            <a:r>
              <a:rPr kumimoji="1" lang="ja-JP" altLang="en-US" sz="1600" dirty="0"/>
              <a:t>実践農業コース</a:t>
            </a:r>
            <a:r>
              <a:rPr lang="en-US" altLang="ja-JP" sz="1600" dirty="0"/>
              <a:t>15</a:t>
            </a:r>
            <a:r>
              <a:rPr kumimoji="1" lang="ja-JP" altLang="en-US" sz="1600" dirty="0"/>
              <a:t>名程度（前期募集の残枠）</a:t>
            </a:r>
          </a:p>
        </p:txBody>
      </p:sp>
      <p:sp>
        <p:nvSpPr>
          <p:cNvPr id="26" name="矢印: ストライプ 25">
            <a:extLst>
              <a:ext uri="{FF2B5EF4-FFF2-40B4-BE49-F238E27FC236}">
                <a16:creationId xmlns:a16="http://schemas.microsoft.com/office/drawing/2014/main" id="{8CBA5890-AA35-4D88-9993-95BA29BFAC25}"/>
              </a:ext>
            </a:extLst>
          </p:cNvPr>
          <p:cNvSpPr/>
          <p:nvPr/>
        </p:nvSpPr>
        <p:spPr>
          <a:xfrm>
            <a:off x="6172414" y="4477050"/>
            <a:ext cx="1105366" cy="517273"/>
          </a:xfrm>
          <a:prstGeom prst="striped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C6872CE-28A1-4295-900D-FFBF7C310B79}"/>
              </a:ext>
            </a:extLst>
          </p:cNvPr>
          <p:cNvSpPr txBox="1"/>
          <p:nvPr/>
        </p:nvSpPr>
        <p:spPr>
          <a:xfrm>
            <a:off x="5659584" y="4994323"/>
            <a:ext cx="23518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ja-JP" altLang="en-US" sz="1400" b="1" dirty="0">
                <a:highlight>
                  <a:srgbClr val="FFFF00"/>
                </a:highlight>
              </a:rPr>
              <a:t>後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期募集期間</a:t>
            </a:r>
            <a:endParaRPr lang="en-US" altLang="ja-JP" sz="1400" b="1" dirty="0">
              <a:highlight>
                <a:srgbClr val="FFFF00"/>
              </a:highlight>
            </a:endParaRPr>
          </a:p>
          <a:p>
            <a:pPr lvl="1"/>
            <a:r>
              <a:rPr lang="en-US" altLang="ja-JP" sz="1100" b="1" dirty="0"/>
              <a:t>1</a:t>
            </a:r>
            <a:r>
              <a:rPr lang="ja-JP" altLang="en-US" sz="1100" b="1" dirty="0"/>
              <a:t>／</a:t>
            </a:r>
            <a:r>
              <a:rPr lang="en-US" altLang="ja-JP" sz="1100" b="1" dirty="0"/>
              <a:t>5</a:t>
            </a:r>
            <a:r>
              <a:rPr kumimoji="1" lang="ja-JP" altLang="en-US" sz="1100" b="1" dirty="0"/>
              <a:t>～</a:t>
            </a:r>
            <a:r>
              <a:rPr lang="ja-JP" altLang="en-US" sz="1100" b="1" dirty="0"/>
              <a:t>１／</a:t>
            </a:r>
            <a:r>
              <a:rPr lang="en-US" altLang="ja-JP" sz="1100" b="1" dirty="0"/>
              <a:t>26</a:t>
            </a:r>
            <a:r>
              <a:rPr kumimoji="1" lang="ja-JP" altLang="en-US" sz="1100" b="1" dirty="0"/>
              <a:t>（金）必着</a:t>
            </a:r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BFA81B5C-FB5D-4FC0-9871-88AED3EF000C}"/>
              </a:ext>
            </a:extLst>
          </p:cNvPr>
          <p:cNvSpPr/>
          <p:nvPr/>
        </p:nvSpPr>
        <p:spPr>
          <a:xfrm>
            <a:off x="9933703" y="2703315"/>
            <a:ext cx="1177642" cy="3604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7E4EFBB-0EB9-4901-8B17-5F15B475BD23}"/>
              </a:ext>
            </a:extLst>
          </p:cNvPr>
          <p:cNvSpPr txBox="1"/>
          <p:nvPr/>
        </p:nvSpPr>
        <p:spPr>
          <a:xfrm>
            <a:off x="9831527" y="3062575"/>
            <a:ext cx="228715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b="1" dirty="0"/>
              <a:t>プロ経営者コース</a:t>
            </a:r>
            <a:endParaRPr kumimoji="1" lang="en-US" altLang="ja-JP" sz="1300" b="1" dirty="0"/>
          </a:p>
          <a:p>
            <a:r>
              <a:rPr kumimoji="1" lang="ja-JP" altLang="en-US" sz="1400" b="1" dirty="0"/>
              <a:t>（１０名）</a:t>
            </a:r>
            <a:endParaRPr kumimoji="1" lang="en-US" altLang="ja-JP" sz="1400" b="1" dirty="0"/>
          </a:p>
          <a:p>
            <a:r>
              <a:rPr lang="ja-JP" altLang="en-US" sz="1400" dirty="0"/>
              <a:t>　４月～３月</a:t>
            </a:r>
            <a:endParaRPr lang="en-US" altLang="ja-JP" sz="1400" dirty="0"/>
          </a:p>
          <a:p>
            <a:r>
              <a:rPr kumimoji="1" lang="ja-JP" altLang="en-US" sz="1400" dirty="0"/>
              <a:t>　１年間</a:t>
            </a:r>
          </a:p>
        </p:txBody>
      </p:sp>
      <p:sp>
        <p:nvSpPr>
          <p:cNvPr id="31" name="矢印: 右 30">
            <a:extLst>
              <a:ext uri="{FF2B5EF4-FFF2-40B4-BE49-F238E27FC236}">
                <a16:creationId xmlns:a16="http://schemas.microsoft.com/office/drawing/2014/main" id="{797D32B3-3285-41DF-8032-E0B439BD2510}"/>
              </a:ext>
            </a:extLst>
          </p:cNvPr>
          <p:cNvSpPr/>
          <p:nvPr/>
        </p:nvSpPr>
        <p:spPr>
          <a:xfrm>
            <a:off x="9964075" y="4028912"/>
            <a:ext cx="983672" cy="3604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E95003C-3D42-4772-8F64-F4D1D68C2C5C}"/>
              </a:ext>
            </a:extLst>
          </p:cNvPr>
          <p:cNvSpPr txBox="1"/>
          <p:nvPr/>
        </p:nvSpPr>
        <p:spPr>
          <a:xfrm>
            <a:off x="9861259" y="4448377"/>
            <a:ext cx="228715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/>
              <a:t>農業実践者</a:t>
            </a:r>
            <a:endParaRPr lang="en-US" altLang="ja-JP" sz="1300" b="1" dirty="0"/>
          </a:p>
          <a:p>
            <a:r>
              <a:rPr kumimoji="1" lang="ja-JP" altLang="en-US" sz="1300" b="1" dirty="0"/>
              <a:t>経営者コース</a:t>
            </a:r>
            <a:endParaRPr kumimoji="1" lang="en-US" altLang="ja-JP" sz="1300" b="1" dirty="0"/>
          </a:p>
          <a:p>
            <a:r>
              <a:rPr kumimoji="1" lang="ja-JP" altLang="en-US" sz="1400" b="1" dirty="0"/>
              <a:t>（４０名）</a:t>
            </a:r>
            <a:endParaRPr kumimoji="1" lang="en-US" altLang="ja-JP" sz="1400" b="1" dirty="0"/>
          </a:p>
          <a:p>
            <a:r>
              <a:rPr lang="ja-JP" altLang="en-US" sz="1400" dirty="0"/>
              <a:t>　４月～１２月</a:t>
            </a:r>
            <a:endParaRPr lang="en-US" altLang="ja-JP" sz="1400" dirty="0"/>
          </a:p>
          <a:p>
            <a:r>
              <a:rPr lang="ja-JP" altLang="en-US" sz="1400" dirty="0"/>
              <a:t>　８カ月</a:t>
            </a:r>
            <a:endParaRPr lang="en-US" altLang="ja-JP" sz="1400" dirty="0"/>
          </a:p>
          <a:p>
            <a:r>
              <a:rPr kumimoji="1" lang="ja-JP" altLang="en-US" sz="14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655243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201</Words>
  <Application>Microsoft Office PowerPoint</Application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R６年度 （社会人対象）新規就農支援研修生 熊本県立農業大学校研修生募集スケジュール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center user2</dc:creator>
  <cp:lastModifiedBy>center user2</cp:lastModifiedBy>
  <cp:revision>16</cp:revision>
  <cp:lastPrinted>2021-09-21T05:31:57Z</cp:lastPrinted>
  <dcterms:created xsi:type="dcterms:W3CDTF">2021-09-21T04:38:39Z</dcterms:created>
  <dcterms:modified xsi:type="dcterms:W3CDTF">2023-09-12T02:44:00Z</dcterms:modified>
</cp:coreProperties>
</file>